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98"/>
  </p:notesMasterIdLst>
  <p:sldIdLst>
    <p:sldId id="256" r:id="rId2"/>
    <p:sldId id="257" r:id="rId3"/>
    <p:sldId id="259" r:id="rId4"/>
    <p:sldId id="422" r:id="rId5"/>
    <p:sldId id="264" r:id="rId6"/>
    <p:sldId id="421" r:id="rId7"/>
    <p:sldId id="423" r:id="rId8"/>
    <p:sldId id="336" r:id="rId9"/>
    <p:sldId id="425" r:id="rId10"/>
    <p:sldId id="426" r:id="rId11"/>
    <p:sldId id="424" r:id="rId12"/>
    <p:sldId id="427" r:id="rId13"/>
    <p:sldId id="346" r:id="rId14"/>
    <p:sldId id="347" r:id="rId15"/>
    <p:sldId id="348" r:id="rId16"/>
    <p:sldId id="401" r:id="rId17"/>
    <p:sldId id="439" r:id="rId18"/>
    <p:sldId id="440" r:id="rId19"/>
    <p:sldId id="349" r:id="rId20"/>
    <p:sldId id="460" r:id="rId21"/>
    <p:sldId id="350" r:id="rId22"/>
    <p:sldId id="351" r:id="rId23"/>
    <p:sldId id="352" r:id="rId24"/>
    <p:sldId id="353" r:id="rId25"/>
    <p:sldId id="335" r:id="rId26"/>
    <p:sldId id="354" r:id="rId27"/>
    <p:sldId id="355" r:id="rId28"/>
    <p:sldId id="356" r:id="rId29"/>
    <p:sldId id="357" r:id="rId30"/>
    <p:sldId id="429" r:id="rId31"/>
    <p:sldId id="430" r:id="rId32"/>
    <p:sldId id="431" r:id="rId33"/>
    <p:sldId id="428" r:id="rId34"/>
    <p:sldId id="267" r:id="rId35"/>
    <p:sldId id="432" r:id="rId36"/>
    <p:sldId id="358" r:id="rId37"/>
    <p:sldId id="359" r:id="rId38"/>
    <p:sldId id="433" r:id="rId39"/>
    <p:sldId id="360" r:id="rId40"/>
    <p:sldId id="361" r:id="rId41"/>
    <p:sldId id="362" r:id="rId42"/>
    <p:sldId id="363" r:id="rId43"/>
    <p:sldId id="364" r:id="rId44"/>
    <p:sldId id="366" r:id="rId45"/>
    <p:sldId id="367" r:id="rId46"/>
    <p:sldId id="368" r:id="rId47"/>
    <p:sldId id="369" r:id="rId48"/>
    <p:sldId id="370" r:id="rId49"/>
    <p:sldId id="451" r:id="rId50"/>
    <p:sldId id="452" r:id="rId51"/>
    <p:sldId id="453" r:id="rId52"/>
    <p:sldId id="454" r:id="rId53"/>
    <p:sldId id="455" r:id="rId54"/>
    <p:sldId id="456" r:id="rId55"/>
    <p:sldId id="457" r:id="rId56"/>
    <p:sldId id="458" r:id="rId57"/>
    <p:sldId id="459" r:id="rId58"/>
    <p:sldId id="437" r:id="rId59"/>
    <p:sldId id="374" r:id="rId60"/>
    <p:sldId id="375" r:id="rId61"/>
    <p:sldId id="371" r:id="rId62"/>
    <p:sldId id="376" r:id="rId63"/>
    <p:sldId id="373" r:id="rId64"/>
    <p:sldId id="377" r:id="rId65"/>
    <p:sldId id="378" r:id="rId66"/>
    <p:sldId id="379" r:id="rId67"/>
    <p:sldId id="380" r:id="rId68"/>
    <p:sldId id="381" r:id="rId69"/>
    <p:sldId id="382" r:id="rId70"/>
    <p:sldId id="383" r:id="rId71"/>
    <p:sldId id="438" r:id="rId72"/>
    <p:sldId id="434" r:id="rId73"/>
    <p:sldId id="435" r:id="rId74"/>
    <p:sldId id="436" r:id="rId75"/>
    <p:sldId id="461" r:id="rId76"/>
    <p:sldId id="384" r:id="rId77"/>
    <p:sldId id="385" r:id="rId78"/>
    <p:sldId id="386" r:id="rId79"/>
    <p:sldId id="387" r:id="rId80"/>
    <p:sldId id="388" r:id="rId81"/>
    <p:sldId id="389" r:id="rId82"/>
    <p:sldId id="393" r:id="rId83"/>
    <p:sldId id="394" r:id="rId84"/>
    <p:sldId id="395" r:id="rId85"/>
    <p:sldId id="396" r:id="rId86"/>
    <p:sldId id="412" r:id="rId87"/>
    <p:sldId id="413" r:id="rId88"/>
    <p:sldId id="416" r:id="rId89"/>
    <p:sldId id="417" r:id="rId90"/>
    <p:sldId id="418" r:id="rId91"/>
    <p:sldId id="419" r:id="rId92"/>
    <p:sldId id="420" r:id="rId93"/>
    <p:sldId id="262" r:id="rId94"/>
    <p:sldId id="301" r:id="rId95"/>
    <p:sldId id="345" r:id="rId96"/>
    <p:sldId id="279" r:id="rId9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 autoAdjust="0"/>
    <p:restoredTop sz="94660"/>
  </p:normalViewPr>
  <p:slideViewPr>
    <p:cSldViewPr>
      <p:cViewPr varScale="1">
        <p:scale>
          <a:sx n="84" d="100"/>
          <a:sy n="84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18-03-2017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60848"/>
            <a:ext cx="1944216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List: Non-Contagious Storage 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68313" y="1341438"/>
            <a:ext cx="935037" cy="4638675"/>
            <a:chOff x="295" y="845"/>
            <a:chExt cx="589" cy="2922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95" y="845"/>
              <a:ext cx="589" cy="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05" y="1148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405" y="1148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57" y="1175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05" y="1380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05" y="1380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557" y="1405"/>
              <a:ext cx="285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45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405" y="1611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405" y="1611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557" y="164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405" y="1843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405" y="1843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557" y="187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05" y="2075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405" y="2075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557" y="210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05" y="2306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405" y="2306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557" y="233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405" y="2538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05" y="2538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557" y="2570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05" y="3233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05" y="3233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405" y="3001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05" y="3001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557" y="3029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05" y="2770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05" y="2770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557" y="2800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405" y="858"/>
              <a:ext cx="0" cy="29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5"/>
            <p:cNvSpPr>
              <a:spLocks noChangeShapeType="1"/>
            </p:cNvSpPr>
            <p:nvPr/>
          </p:nvSpPr>
          <p:spPr bwMode="auto">
            <a:xfrm>
              <a:off x="871" y="858"/>
              <a:ext cx="0" cy="348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405" y="3465"/>
              <a:ext cx="0" cy="28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871" y="3465"/>
              <a:ext cx="0" cy="28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10" y="110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10" y="133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10" y="1565"/>
              <a:ext cx="7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10" y="179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310" y="2017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318" y="2262"/>
              <a:ext cx="6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310" y="249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310" y="272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18" y="2952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18" y="3182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j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405" y="3465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405" y="3465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557" y="3497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10" y="341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57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246" y="1340769"/>
            <a:ext cx="5169154" cy="157624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3371850"/>
            <a:ext cx="5544616" cy="1217381"/>
          </a:xfrm>
          <a:prstGeom prst="rect">
            <a:avLst/>
          </a:prstGeom>
        </p:spPr>
      </p:pic>
      <p:cxnSp>
        <p:nvCxnSpPr>
          <p:cNvPr id="60" name="Straight Connector 59"/>
          <p:cNvCxnSpPr/>
          <p:nvPr/>
        </p:nvCxnSpPr>
        <p:spPr>
          <a:xfrm>
            <a:off x="2195736" y="3201988"/>
            <a:ext cx="66967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7744" y="4856164"/>
            <a:ext cx="66967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5736" y="1362076"/>
            <a:ext cx="47279" cy="45974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0868" y="4922248"/>
            <a:ext cx="6079564" cy="128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 versus Linked Lists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052736"/>
            <a:ext cx="8153400" cy="504326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Linked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lists 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adjacency between any two elements are maintained by means of links or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essentially a dynamic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are suitable for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Inserting an element at any position.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Deleting an element from any where.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 where sequential access is required.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situations, where the number of elements cannot be predicted beforehand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249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Linked Lists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Node of a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structure of the list is called a </a:t>
            </a:r>
            <a:r>
              <a:rPr lang="en-IN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two fields: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next item in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(or) pointer to the next node in the list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1560" y="3284984"/>
            <a:ext cx="5317018" cy="1477328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ata;         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*/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*next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pointer*/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;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732240" y="3775568"/>
            <a:ext cx="13716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7951440" y="4080368"/>
            <a:ext cx="94104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7722840" y="3775568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879704" y="3857602"/>
            <a:ext cx="8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Data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58958" y="4211796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next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161821" y="3406236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20693" y="4869160"/>
            <a:ext cx="80648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</a:p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 which contain a member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field pointing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same structure type are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self-referential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3547" y="2708920"/>
            <a:ext cx="45945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linked list?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402175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124744"/>
            <a:ext cx="77768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Depending on the way in which the links are used to maintain adjacency, several different types of linked lists are possible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buClr>
                <a:schemeClr val="accent6">
                  <a:lumMod val="75000"/>
                </a:schemeClr>
              </a:buClr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(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simply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dirty="0"/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head pointer addresses the first element of the list.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 points at a successor element.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last element has a link value NULL.</a:t>
            </a:r>
          </a:p>
          <a:p>
            <a:pPr marL="0" lvl="1">
              <a:buClr>
                <a:schemeClr val="accent6">
                  <a:lumMod val="75000"/>
                </a:schemeClr>
              </a:buClr>
            </a:pP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1110719" y="4983832"/>
            <a:ext cx="6172200" cy="533400"/>
            <a:chOff x="768" y="2880"/>
            <a:chExt cx="3888" cy="336"/>
          </a:xfrm>
        </p:grpSpPr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768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2304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3792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1536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3024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4" name="Group 10"/>
            <p:cNvGrpSpPr>
              <a:grpSpLocks/>
            </p:cNvGrpSpPr>
            <p:nvPr/>
          </p:nvGrpSpPr>
          <p:grpSpPr bwMode="auto">
            <a:xfrm>
              <a:off x="960" y="2880"/>
              <a:ext cx="3456" cy="336"/>
              <a:chOff x="1008" y="1056"/>
              <a:chExt cx="3456" cy="336"/>
            </a:xfrm>
          </p:grpSpPr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1440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4464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8" name="Text Box 14"/>
              <p:cNvSpPr txBox="1">
                <a:spLocks noChangeArrowheads="1"/>
              </p:cNvSpPr>
              <p:nvPr/>
            </p:nvSpPr>
            <p:spPr bwMode="auto">
              <a:xfrm>
                <a:off x="1008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9" name="Text Box 15"/>
              <p:cNvSpPr txBox="1">
                <a:spLocks noChangeArrowheads="1"/>
              </p:cNvSpPr>
              <p:nvPr/>
            </p:nvSpPr>
            <p:spPr bwMode="auto">
              <a:xfrm>
                <a:off x="2544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30" name="Text Box 16"/>
              <p:cNvSpPr txBox="1">
                <a:spLocks noChangeArrowheads="1"/>
              </p:cNvSpPr>
              <p:nvPr/>
            </p:nvSpPr>
            <p:spPr bwMode="auto">
              <a:xfrm>
                <a:off x="4032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2060"/>
                    </a:solidFill>
                    <a:latin typeface="Arial" charset="0"/>
                  </a:rPr>
                  <a:t>C</a:t>
                </a:r>
              </a:p>
            </p:txBody>
          </p:sp>
        </p:grpSp>
      </p:grp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7155354" y="5275533"/>
            <a:ext cx="108012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8252188" y="5065866"/>
            <a:ext cx="856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en-IN" b="1" dirty="0"/>
          </a:p>
        </p:txBody>
      </p:sp>
      <p:cxnSp>
        <p:nvCxnSpPr>
          <p:cNvPr id="43" name="Elbow Connector 42"/>
          <p:cNvCxnSpPr/>
          <p:nvPr/>
        </p:nvCxnSpPr>
        <p:spPr>
          <a:xfrm rot="16200000" flipH="1">
            <a:off x="467513" y="4577121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3137" y="4054897"/>
            <a:ext cx="856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0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Double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31841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lvl="1" indent="0"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 exist between adjacent nodes in both directions.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list can be traversed either forward or backward.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Usually two pointers are maintained to keep track of the list, </a:t>
            </a:r>
            <a:r>
              <a:rPr lang="en-US" alt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tail</a:t>
            </a: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4" name="Group 33"/>
          <p:cNvGrpSpPr>
            <a:grpSpLocks/>
          </p:cNvGrpSpPr>
          <p:nvPr/>
        </p:nvGrpSpPr>
        <p:grpSpPr bwMode="auto">
          <a:xfrm>
            <a:off x="533400" y="3581400"/>
            <a:ext cx="8307388" cy="1524000"/>
            <a:chOff x="336" y="2256"/>
            <a:chExt cx="5233" cy="960"/>
          </a:xfrm>
        </p:grpSpPr>
        <p:grpSp>
          <p:nvGrpSpPr>
            <p:cNvPr id="65" name="Group 28"/>
            <p:cNvGrpSpPr>
              <a:grpSpLocks/>
            </p:cNvGrpSpPr>
            <p:nvPr/>
          </p:nvGrpSpPr>
          <p:grpSpPr bwMode="auto">
            <a:xfrm>
              <a:off x="576" y="2880"/>
              <a:ext cx="4993" cy="336"/>
              <a:chOff x="287" y="2352"/>
              <a:chExt cx="4993" cy="336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720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1" name="Rectangle 6"/>
              <p:cNvSpPr>
                <a:spLocks noChangeArrowheads="1"/>
              </p:cNvSpPr>
              <p:nvPr/>
            </p:nvSpPr>
            <p:spPr bwMode="auto">
              <a:xfrm>
                <a:off x="2256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2" name="Rectangle 7"/>
              <p:cNvSpPr>
                <a:spLocks noChangeArrowheads="1"/>
              </p:cNvSpPr>
              <p:nvPr/>
            </p:nvSpPr>
            <p:spPr bwMode="auto">
              <a:xfrm>
                <a:off x="3744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1488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" name="Line 9"/>
              <p:cNvSpPr>
                <a:spLocks noChangeShapeType="1"/>
              </p:cNvSpPr>
              <p:nvPr/>
            </p:nvSpPr>
            <p:spPr bwMode="auto">
              <a:xfrm>
                <a:off x="2976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4512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392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>
                <a:off x="2880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8" name="Line 13"/>
              <p:cNvSpPr>
                <a:spLocks noChangeShapeType="1"/>
              </p:cNvSpPr>
              <p:nvPr/>
            </p:nvSpPr>
            <p:spPr bwMode="auto">
              <a:xfrm>
                <a:off x="4368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9" name="Text Box 14"/>
              <p:cNvSpPr txBox="1">
                <a:spLocks noChangeArrowheads="1"/>
              </p:cNvSpPr>
              <p:nvPr/>
            </p:nvSpPr>
            <p:spPr bwMode="auto">
              <a:xfrm>
                <a:off x="1056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A</a:t>
                </a:r>
              </a:p>
            </p:txBody>
          </p:sp>
          <p:sp>
            <p:nvSpPr>
              <p:cNvPr id="80" name="Text Box 15"/>
              <p:cNvSpPr txBox="1">
                <a:spLocks noChangeArrowheads="1"/>
              </p:cNvSpPr>
              <p:nvPr/>
            </p:nvSpPr>
            <p:spPr bwMode="auto">
              <a:xfrm>
                <a:off x="2544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B</a:t>
                </a:r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3984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C</a:t>
                </a:r>
              </a:p>
            </p:txBody>
          </p:sp>
          <p:sp>
            <p:nvSpPr>
              <p:cNvPr id="82" name="Line 17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>
                <a:off x="3984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>
                <a:off x="287" y="2589"/>
                <a:ext cx="432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6" name="Line 23"/>
              <p:cNvSpPr>
                <a:spLocks noChangeShapeType="1"/>
              </p:cNvSpPr>
              <p:nvPr/>
            </p:nvSpPr>
            <p:spPr bwMode="auto">
              <a:xfrm>
                <a:off x="3120" y="2448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arrow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7" name="Line 24"/>
              <p:cNvSpPr>
                <a:spLocks noChangeShapeType="1"/>
              </p:cNvSpPr>
              <p:nvPr/>
            </p:nvSpPr>
            <p:spPr bwMode="auto">
              <a:xfrm>
                <a:off x="1584" y="2448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arrow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8" name="Line 26"/>
              <p:cNvSpPr>
                <a:spLocks noChangeShapeType="1"/>
              </p:cNvSpPr>
              <p:nvPr/>
            </p:nvSpPr>
            <p:spPr bwMode="auto">
              <a:xfrm flipH="1">
                <a:off x="4608" y="2448"/>
                <a:ext cx="624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9" name="Line 27"/>
              <p:cNvSpPr>
                <a:spLocks noChangeShapeType="1"/>
              </p:cNvSpPr>
              <p:nvPr/>
            </p:nvSpPr>
            <p:spPr bwMode="auto">
              <a:xfrm flipH="1">
                <a:off x="288" y="2448"/>
                <a:ext cx="52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66" name="Oval 29"/>
            <p:cNvSpPr>
              <a:spLocks noChangeArrowheads="1"/>
            </p:cNvSpPr>
            <p:nvPr/>
          </p:nvSpPr>
          <p:spPr bwMode="auto">
            <a:xfrm>
              <a:off x="336" y="2256"/>
              <a:ext cx="768" cy="240"/>
            </a:xfrm>
            <a:prstGeom prst="ellipse">
              <a:avLst/>
            </a:prstGeom>
            <a:solidFill>
              <a:srgbClr val="CCFFFF"/>
            </a:solidFill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1800" dirty="0">
                  <a:solidFill>
                    <a:srgbClr val="002060"/>
                  </a:solidFill>
                  <a:latin typeface="Arial" charset="0"/>
                </a:rPr>
                <a:t>head</a:t>
              </a:r>
            </a:p>
          </p:txBody>
        </p:sp>
        <p:sp>
          <p:nvSpPr>
            <p:cNvPr id="67" name="Line 30"/>
            <p:cNvSpPr>
              <a:spLocks noChangeShapeType="1"/>
            </p:cNvSpPr>
            <p:nvPr/>
          </p:nvSpPr>
          <p:spPr bwMode="auto">
            <a:xfrm>
              <a:off x="720" y="2496"/>
              <a:ext cx="336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68" name="Oval 31"/>
            <p:cNvSpPr>
              <a:spLocks noChangeArrowheads="1"/>
            </p:cNvSpPr>
            <p:nvPr/>
          </p:nvSpPr>
          <p:spPr bwMode="auto">
            <a:xfrm>
              <a:off x="4752" y="2256"/>
              <a:ext cx="768" cy="240"/>
            </a:xfrm>
            <a:prstGeom prst="ellipse">
              <a:avLst/>
            </a:prstGeom>
            <a:solidFill>
              <a:srgbClr val="CCFFFF"/>
            </a:solidFill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1800" dirty="0">
                  <a:solidFill>
                    <a:srgbClr val="002060"/>
                  </a:solidFill>
                  <a:latin typeface="Arial" charset="0"/>
                </a:rPr>
                <a:t>tail</a:t>
              </a:r>
            </a:p>
          </p:txBody>
        </p:sp>
        <p:sp>
          <p:nvSpPr>
            <p:cNvPr id="69" name="Line 32"/>
            <p:cNvSpPr>
              <a:spLocks noChangeShapeType="1"/>
            </p:cNvSpPr>
            <p:nvPr/>
          </p:nvSpPr>
          <p:spPr bwMode="auto">
            <a:xfrm flipH="1">
              <a:off x="4800" y="2496"/>
              <a:ext cx="384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6994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Node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of doubly linked list (DLL)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fields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next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in DLL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previous node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DLL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1560" y="4077072"/>
            <a:ext cx="7920880" cy="1754326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*next;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Pointer to next node in DLL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Pointer to previous node in DLL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5436096" y="2704740"/>
            <a:ext cx="186408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7147778" y="3009540"/>
            <a:ext cx="94104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6919178" y="2704740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076042" y="2786774"/>
            <a:ext cx="8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Data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5296" y="3140968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next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76042" y="2335408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80690" y="3624299"/>
            <a:ext cx="5916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doubly linked list (DLL)?</a:t>
            </a:r>
            <a:endParaRPr lang="en-IN" sz="2000" b="1" dirty="0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5940152" y="2704740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4860032" y="3009540"/>
            <a:ext cx="882011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5401095" y="3140968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solidFill>
                  <a:srgbClr val="002060"/>
                </a:solidFill>
              </a:rPr>
              <a:t>prev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3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7" grpId="0"/>
      <p:bldP spid="16" grpId="0" animBg="1"/>
      <p:bldP spid="1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is a collection of nodes linked together in a sequential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way.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is almost similar to singly linked list except it contains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address or reference fields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where one of the address field contains reference of the next node and other contains reference of the previous node.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last node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 linked list contains a terminator generally a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value, that determines the start and end of the list.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 is sometimes also referred as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bi-directional linked list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it allows traversal of nodes in both direction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doubly linked list allows the traversal of nodes in both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direction, we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keep track of both first and last nodes. </a:t>
            </a:r>
          </a:p>
        </p:txBody>
      </p:sp>
      <p:pic>
        <p:nvPicPr>
          <p:cNvPr id="66562" name="Picture 2" descr="Doubly linked list repres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331" y="4725144"/>
            <a:ext cx="6048672" cy="1440160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4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versus Single Linked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66369" y="1556792"/>
            <a:ext cx="8737531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Advantages over singly linked </a:t>
            </a: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DLL can be traversed in both forward and backward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direction.</a:t>
            </a: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operation in DLL is more efficient if pointer to the node to be deleted is given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over singly linked </a:t>
            </a: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of DLL Require extra space for an previous pointer.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operations require an extra pointer previous to be maintained.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3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Circular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lvl="1" indent="0" eaLnBrk="1" hangingPunct="1"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pointer from the last element in the list points back to the first element.</a:t>
            </a:r>
          </a:p>
        </p:txBody>
      </p:sp>
      <p:grpSp>
        <p:nvGrpSpPr>
          <p:cNvPr id="35" name="Group 21"/>
          <p:cNvGrpSpPr>
            <a:grpSpLocks/>
          </p:cNvGrpSpPr>
          <p:nvPr/>
        </p:nvGrpSpPr>
        <p:grpSpPr bwMode="auto">
          <a:xfrm>
            <a:off x="609600" y="3962400"/>
            <a:ext cx="8001000" cy="1447800"/>
            <a:chOff x="288" y="1872"/>
            <a:chExt cx="5040" cy="912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768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2304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auto">
            <a:xfrm>
              <a:off x="3792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1536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3024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>
              <a:off x="4560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>
              <a:off x="1440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5" name="Line 12"/>
            <p:cNvSpPr>
              <a:spLocks noChangeShapeType="1"/>
            </p:cNvSpPr>
            <p:nvPr/>
          </p:nvSpPr>
          <p:spPr bwMode="auto">
            <a:xfrm>
              <a:off x="2928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6" name="Line 13"/>
            <p:cNvSpPr>
              <a:spLocks noChangeShapeType="1"/>
            </p:cNvSpPr>
            <p:nvPr/>
          </p:nvSpPr>
          <p:spPr bwMode="auto">
            <a:xfrm>
              <a:off x="4416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1008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A</a:t>
              </a:r>
            </a:p>
          </p:txBody>
        </p:sp>
        <p:sp>
          <p:nvSpPr>
            <p:cNvPr id="48" name="Text Box 15"/>
            <p:cNvSpPr txBox="1">
              <a:spLocks noChangeArrowheads="1"/>
            </p:cNvSpPr>
            <p:nvPr/>
          </p:nvSpPr>
          <p:spPr bwMode="auto">
            <a:xfrm>
              <a:off x="2496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B</a:t>
              </a:r>
            </a:p>
          </p:txBody>
        </p:sp>
        <p:sp>
          <p:nvSpPr>
            <p:cNvPr id="49" name="Text Box 16"/>
            <p:cNvSpPr txBox="1">
              <a:spLocks noChangeArrowheads="1"/>
            </p:cNvSpPr>
            <p:nvPr/>
          </p:nvSpPr>
          <p:spPr bwMode="auto">
            <a:xfrm>
              <a:off x="3984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C</a:t>
              </a:r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>
              <a:off x="5328" y="2064"/>
              <a:ext cx="0" cy="72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 flipH="1">
              <a:off x="288" y="2784"/>
              <a:ext cx="5040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2" name="Line 19"/>
            <p:cNvSpPr>
              <a:spLocks noChangeShapeType="1"/>
            </p:cNvSpPr>
            <p:nvPr/>
          </p:nvSpPr>
          <p:spPr bwMode="auto">
            <a:xfrm flipV="1">
              <a:off x="288" y="2064"/>
              <a:ext cx="0" cy="72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>
              <a:off x="288" y="2064"/>
              <a:ext cx="480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cxnSp>
        <p:nvCxnSpPr>
          <p:cNvPr id="54" name="Elbow Connector 53"/>
          <p:cNvCxnSpPr/>
          <p:nvPr/>
        </p:nvCxnSpPr>
        <p:spPr>
          <a:xfrm rot="16200000" flipH="1">
            <a:off x="687575" y="3519176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3316" y="3039343"/>
            <a:ext cx="856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36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#10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Linked Lists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20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circular linked list is basically a linear linked list that may be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single-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double-linked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difference is that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there is no any NULL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 terminating the list.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fact in the list every node points to the next node and last node points to the first node, thus forming a circle. Since it forms a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circle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end to stop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called as </a:t>
            </a:r>
            <a:r>
              <a:rPr lang="en-IN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circular linked list there can be no starting or ending node, whole node can be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traversed from any node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order to traverse the circular linked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list,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once we need to traverse entire list until the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starting node is not traversed again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circular linked list can be implemented using both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singly linked list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doubly linked list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7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Creating a Single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980728"/>
            <a:ext cx="8377238" cy="504056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 to 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store and print roll number, name and age of 3 students.</a:t>
            </a:r>
          </a:p>
        </p:txBody>
      </p:sp>
      <p:sp>
        <p:nvSpPr>
          <p:cNvPr id="3" name="Rectangle 2"/>
          <p:cNvSpPr/>
          <p:nvPr/>
        </p:nvSpPr>
        <p:spPr>
          <a:xfrm>
            <a:off x="972553" y="1628800"/>
            <a:ext cx="7128792" cy="4247317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IN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stud</a:t>
            </a:r>
          </a:p>
          <a:p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roll;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char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name[30];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age;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stud *next;</a:t>
            </a:r>
          </a:p>
          <a:p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pt-BR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struct </a:t>
            </a:r>
            <a:r>
              <a:rPr lang="pt-BR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stud n1, n2, n3;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stud *p;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(“%d %s %d”, &amp;n1.roll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n1.name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&amp;n1.age);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(“%d %s %d”, &amp;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n2.roll,n2.name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&amp;n2.age);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(“%d %s %d”, &amp;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n3.roll,n3.name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&amp;n3.age);</a:t>
            </a:r>
          </a:p>
        </p:txBody>
      </p:sp>
    </p:spTree>
    <p:extLst>
      <p:ext uri="{BB962C8B-B14F-4D97-AF65-F5344CB8AC3E}">
        <p14:creationId xmlns:p14="http://schemas.microsoft.com/office/powerpoint/2010/main" val="323921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986118" y="1556792"/>
            <a:ext cx="7906362" cy="3416320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n1.next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&amp;n2 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n2.next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&amp;n3 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n3.next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NULL ;</a:t>
            </a:r>
          </a:p>
          <a:p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Now traverse the list and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the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elements */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p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&amp;n1 ;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to 1st element */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while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(p != NULL)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{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printf </a:t>
            </a:r>
            <a:r>
              <a:rPr lang="pt-BR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(“\n %d %s %d</a:t>
            </a:r>
            <a:r>
              <a:rPr lang="pt-BR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”,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p-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&gt;roll, p-&gt;name, p-&gt;age);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p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p-&gt;next;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Illustration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980728"/>
            <a:ext cx="8377238" cy="792088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1484784"/>
            <a:ext cx="43204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 structure:</a:t>
            </a: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stud</a:t>
            </a:r>
          </a:p>
          <a:p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roll;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name[30];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age;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stud *next;</a:t>
            </a:r>
          </a:p>
          <a:p>
            <a:r>
              <a:rPr lang="en-IN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4838" y="4365103"/>
            <a:ext cx="7507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 assume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three nodes n1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n2 and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n3 for 3 students.</a:t>
            </a:r>
          </a:p>
          <a:p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 stud n1, n2, n3;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3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Illustration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024838" y="1124744"/>
            <a:ext cx="72915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To create the links between nodes, </a:t>
            </a:r>
            <a:r>
              <a:rPr lang="en-IN" dirty="0" smtClean="0">
                <a:solidFill>
                  <a:srgbClr val="002060"/>
                </a:solidFill>
              </a:rPr>
              <a:t>it is written as:</a:t>
            </a:r>
          </a:p>
          <a:p>
            <a:endParaRPr lang="en-IN" dirty="0">
              <a:solidFill>
                <a:srgbClr val="002060"/>
              </a:solidFill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n1.next = &amp;n2 ;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n2.next = &amp;n3 ;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n3.next = NULL ;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 more nodes follow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endParaRPr lang="en-IN" dirty="0">
              <a:solidFill>
                <a:srgbClr val="002060"/>
              </a:solidFill>
            </a:endParaRPr>
          </a:p>
          <a:p>
            <a:endParaRPr lang="en-IN" dirty="0">
              <a:solidFill>
                <a:srgbClr val="002060"/>
              </a:solidFill>
            </a:endParaRPr>
          </a:p>
          <a:p>
            <a:r>
              <a:rPr lang="en-IN" dirty="0">
                <a:solidFill>
                  <a:srgbClr val="002060"/>
                </a:solidFill>
              </a:rPr>
              <a:t>• Now the list looks like: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55623" y="3789040"/>
            <a:ext cx="1008112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955623" y="4077072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1955623" y="4365104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955623" y="4656594"/>
            <a:ext cx="1008112" cy="344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4187871" y="3789040"/>
            <a:ext cx="1008112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187871" y="4077072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4187871" y="4365104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4187871" y="4656594"/>
            <a:ext cx="1008112" cy="344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6542869" y="3791463"/>
            <a:ext cx="1008112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6542869" y="4079495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6542869" y="4367527"/>
            <a:ext cx="1008112" cy="278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6542869" y="4659018"/>
            <a:ext cx="1008112" cy="3416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TextBox 21"/>
          <p:cNvSpPr txBox="1"/>
          <p:nvPr/>
        </p:nvSpPr>
        <p:spPr>
          <a:xfrm>
            <a:off x="1392642" y="37077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roll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3498" y="4005064"/>
            <a:ext cx="888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name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36261" y="432233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age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79879" y="4659017"/>
            <a:ext cx="688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next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29488" y="5031170"/>
            <a:ext cx="542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cs typeface="Times New Roman" pitchFamily="18" charset="0"/>
              </a:rPr>
              <a:t>n1</a:t>
            </a:r>
            <a:endParaRPr lang="en-IN" b="1" dirty="0"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99992" y="5031170"/>
            <a:ext cx="542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  <a:cs typeface="Times New Roman" pitchFamily="18" charset="0"/>
              </a:rPr>
              <a:t>n2</a:t>
            </a:r>
            <a:endParaRPr lang="en-IN" b="1" dirty="0"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76256" y="5003884"/>
            <a:ext cx="542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  <a:cs typeface="Times New Roman" pitchFamily="18" charset="0"/>
              </a:rPr>
              <a:t>n3</a:t>
            </a:r>
            <a:endParaRPr lang="en-IN" b="1" dirty="0">
              <a:cs typeface="Times New Roman" pitchFamily="18" charset="0"/>
            </a:endParaRPr>
          </a:p>
        </p:txBody>
      </p:sp>
      <p:cxnSp>
        <p:nvCxnSpPr>
          <p:cNvPr id="30" name="Elbow Connector 29"/>
          <p:cNvCxnSpPr>
            <a:endCxn id="14" idx="1"/>
          </p:cNvCxnSpPr>
          <p:nvPr/>
        </p:nvCxnSpPr>
        <p:spPr>
          <a:xfrm flipV="1">
            <a:off x="2459679" y="3933056"/>
            <a:ext cx="1728192" cy="895561"/>
          </a:xfrm>
          <a:prstGeom prst="bentConnector3">
            <a:avLst>
              <a:gd name="adj1" fmla="val 62920"/>
            </a:avLst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416591" y="4790682"/>
            <a:ext cx="84053" cy="7847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4" name="Elbow Connector 33"/>
          <p:cNvCxnSpPr/>
          <p:nvPr/>
        </p:nvCxnSpPr>
        <p:spPr>
          <a:xfrm flipV="1">
            <a:off x="4788024" y="3933056"/>
            <a:ext cx="1728192" cy="895561"/>
          </a:xfrm>
          <a:prstGeom prst="bentConnector3">
            <a:avLst>
              <a:gd name="adj1" fmla="val 62920"/>
            </a:avLst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744936" y="4790682"/>
            <a:ext cx="84053" cy="7847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Oval 35"/>
          <p:cNvSpPr/>
          <p:nvPr/>
        </p:nvSpPr>
        <p:spPr>
          <a:xfrm>
            <a:off x="7008227" y="4797152"/>
            <a:ext cx="84053" cy="7847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TextBox 36"/>
          <p:cNvSpPr txBox="1"/>
          <p:nvPr/>
        </p:nvSpPr>
        <p:spPr>
          <a:xfrm>
            <a:off x="7956376" y="4650200"/>
            <a:ext cx="856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en-IN" b="1" dirty="0">
              <a:solidFill>
                <a:srgbClr val="002060"/>
              </a:solidFill>
            </a:endParaRPr>
          </a:p>
        </p:txBody>
      </p:sp>
      <p:cxnSp>
        <p:nvCxnSpPr>
          <p:cNvPr id="39" name="Straight Arrow Connector 38"/>
          <p:cNvCxnSpPr>
            <a:stCxn id="36" idx="6"/>
            <a:endCxn id="37" idx="1"/>
          </p:cNvCxnSpPr>
          <p:nvPr/>
        </p:nvCxnSpPr>
        <p:spPr>
          <a:xfrm flipV="1">
            <a:off x="7092280" y="4834866"/>
            <a:ext cx="864096" cy="15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Creating a Single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3528" y="692696"/>
            <a:ext cx="8496944" cy="504056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C-program to store 10 values on a linked list reading the data from keyboard.</a:t>
            </a:r>
          </a:p>
        </p:txBody>
      </p:sp>
      <p:sp>
        <p:nvSpPr>
          <p:cNvPr id="3" name="Rectangle 2"/>
          <p:cNvSpPr/>
          <p:nvPr/>
        </p:nvSpPr>
        <p:spPr>
          <a:xfrm>
            <a:off x="576617" y="1484784"/>
            <a:ext cx="8233222" cy="4247317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node {</a:t>
            </a:r>
          </a:p>
          <a:p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data; </a:t>
            </a:r>
            <a:r>
              <a:rPr lang="en-IN" sz="1500" dirty="0" smtClean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Data part</a:t>
            </a:r>
          </a:p>
          <a:p>
            <a:r>
              <a:rPr lang="en-IN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node *next;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Address part</a:t>
            </a:r>
          </a:p>
          <a:p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}*</a:t>
            </a:r>
            <a:r>
              <a:rPr lang="en-IN" sz="15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header;</a:t>
            </a:r>
            <a:endParaRPr lang="en-IN" sz="15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IN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Functions 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 create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list*/</a:t>
            </a:r>
          </a:p>
          <a:p>
            <a:r>
              <a:rPr lang="en-IN" sz="15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IN" sz="1500" dirty="0"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total number of nodes: 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&amp;n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</a:t>
            </a:r>
            <a:r>
              <a:rPr lang="en-IN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54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545672" y="980728"/>
            <a:ext cx="8233222" cy="5047536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*temp;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data, 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/* A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is created by allocating memory to a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structure */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unable to allocate memory for head node */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if(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NULL)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data of node 1: ");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&gt;data = data;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data field with data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field to 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header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  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//Header points to the first 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temp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    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//First node is the current 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23528" y="836712"/>
            <a:ext cx="8486311" cy="52629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=2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&lt;= n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i++)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A </a:t>
            </a:r>
            <a:r>
              <a:rPr lang="en-IN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created by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allocating memory */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NULL)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break;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else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data of node %d: ", i);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&gt;data = data;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data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data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previous node i.e. temp to the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temp-&gt;next;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9586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4049" y="1008453"/>
            <a:ext cx="8712968" cy="1008112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with, we have to create a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(the first node), and make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 to it.</a:t>
            </a:r>
          </a:p>
          <a:p>
            <a:pPr marL="45720" indent="0">
              <a:lnSpc>
                <a:spcPct val="120000"/>
              </a:lnSpc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3576" y="2060848"/>
            <a:ext cx="7416824" cy="1169551"/>
          </a:xfrm>
          <a:prstGeom prst="rect">
            <a:avLst/>
          </a:prstGeom>
          <a:solidFill>
            <a:schemeClr val="accent5">
              <a:lumMod val="20000"/>
              <a:lumOff val="80000"/>
              <a:alpha val="49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    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&gt;data = data;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data field with data</a:t>
            </a:r>
          </a:p>
          <a:p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	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field to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eader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635896" y="4255368"/>
            <a:ext cx="1908212" cy="685800"/>
          </a:xfrm>
          <a:prstGeom prst="rect">
            <a:avLst/>
          </a:prstGeom>
          <a:solidFill>
            <a:schemeClr val="accent2">
              <a:lumMod val="20000"/>
              <a:lumOff val="80000"/>
              <a:alpha val="52000"/>
            </a:schemeClr>
          </a:solidFill>
          <a:ln w="31750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90600" y="4297012"/>
            <a:ext cx="990600" cy="609600"/>
          </a:xfrm>
          <a:prstGeom prst="rect">
            <a:avLst/>
          </a:prstGeom>
          <a:solidFill>
            <a:schemeClr val="accent3">
              <a:lumMod val="20000"/>
              <a:lumOff val="80000"/>
              <a:alpha val="6100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1752600" y="4590074"/>
            <a:ext cx="1883296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990600" y="3963029"/>
            <a:ext cx="1066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header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3804440" y="4417145"/>
            <a:ext cx="8460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100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4860032" y="4247174"/>
            <a:ext cx="0" cy="685800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6215495" y="4377316"/>
            <a:ext cx="856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5148064" y="4550245"/>
            <a:ext cx="1080120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490870" y="3356992"/>
            <a:ext cx="8319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creates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single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example, if the data entered is 100 then the list look like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55663" y="116632"/>
            <a:ext cx="8712968" cy="77566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Illustration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29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533996" y="2549759"/>
            <a:ext cx="8221012" cy="1384995"/>
          </a:xfrm>
          <a:prstGeom prst="rect">
            <a:avLst/>
          </a:prstGeom>
          <a:solidFill>
            <a:schemeClr val="accent5">
              <a:lumMod val="20000"/>
              <a:lumOff val="80000"/>
              <a:alpha val="49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    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data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data</a:t>
            </a:r>
          </a:p>
          <a:p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address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previous node i.e. temp to the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temp-&gt;next;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331641" y="5464408"/>
            <a:ext cx="1152128" cy="359213"/>
          </a:xfrm>
          <a:prstGeom prst="rect">
            <a:avLst/>
          </a:prstGeom>
          <a:solidFill>
            <a:srgbClr val="FFCC99"/>
          </a:solidFill>
          <a:ln w="31750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91247" y="5528302"/>
            <a:ext cx="685499" cy="287746"/>
          </a:xfrm>
          <a:prstGeom prst="rect">
            <a:avLst/>
          </a:prstGeom>
          <a:solidFill>
            <a:schemeClr val="accent3">
              <a:lumMod val="20000"/>
              <a:lumOff val="80000"/>
              <a:alpha val="6100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522261" y="5649116"/>
            <a:ext cx="809379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70913" y="5202812"/>
            <a:ext cx="738229" cy="23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head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403396" y="5468381"/>
            <a:ext cx="591355" cy="22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100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123728" y="5456214"/>
            <a:ext cx="0" cy="367407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8189665" y="5389017"/>
            <a:ext cx="856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2339752" y="5632277"/>
            <a:ext cx="720080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635918" y="980728"/>
            <a:ext cx="7908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need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number of nodes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list: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 n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by one.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 in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data for the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Modify the links of the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the chain is formed.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3920" y="4365104"/>
            <a:ext cx="8081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creates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nodes .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e.g. if the data entered is 200, 50, 30 then the list look like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053306" y="5453418"/>
            <a:ext cx="1086646" cy="362630"/>
          </a:xfrm>
          <a:prstGeom prst="rect">
            <a:avLst/>
          </a:prstGeom>
          <a:solidFill>
            <a:srgbClr val="FFCC99"/>
          </a:solidFill>
          <a:ln w="31750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114428" y="5465289"/>
            <a:ext cx="591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200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3723455" y="5442683"/>
            <a:ext cx="0" cy="362323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4644665" y="5442684"/>
            <a:ext cx="1223480" cy="362322"/>
          </a:xfrm>
          <a:prstGeom prst="rect">
            <a:avLst/>
          </a:prstGeom>
          <a:solidFill>
            <a:srgbClr val="FFCC99"/>
          </a:solidFill>
          <a:ln w="31750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737021" y="5454969"/>
            <a:ext cx="591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50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5436096" y="5465288"/>
            <a:ext cx="0" cy="339717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420448" y="5392141"/>
            <a:ext cx="1333697" cy="412864"/>
          </a:xfrm>
          <a:prstGeom prst="rect">
            <a:avLst/>
          </a:prstGeom>
          <a:solidFill>
            <a:srgbClr val="FFCC99"/>
          </a:solidFill>
          <a:ln w="31750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6565893" y="5432699"/>
            <a:ext cx="591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2060"/>
                </a:solidFill>
              </a:rPr>
              <a:t>30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7236296" y="5392141"/>
            <a:ext cx="0" cy="412864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V="1">
            <a:off x="3930454" y="5617365"/>
            <a:ext cx="720080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 flipV="1">
            <a:off x="5700368" y="5616518"/>
            <a:ext cx="720080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V="1">
            <a:off x="7524328" y="5573683"/>
            <a:ext cx="720080" cy="11737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70913" y="116632"/>
            <a:ext cx="8712968" cy="77566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640960" cy="435366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to linked list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versus linked list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in C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 of linked lists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linked list  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</a:t>
            </a:r>
          </a:p>
          <a:p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dirty="0" smtClean="0"/>
              <a:t>CS 10001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3: Creating a Single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3528" y="692696"/>
            <a:ext cx="8496944" cy="504056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C-program to copy an array to a single linked list.</a:t>
            </a:r>
          </a:p>
        </p:txBody>
      </p:sp>
      <p:sp>
        <p:nvSpPr>
          <p:cNvPr id="3" name="Rectangle 2"/>
          <p:cNvSpPr/>
          <p:nvPr/>
        </p:nvSpPr>
        <p:spPr>
          <a:xfrm>
            <a:off x="576617" y="1484784"/>
            <a:ext cx="8233222" cy="395492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node {</a:t>
            </a:r>
          </a:p>
          <a:p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data; </a:t>
            </a:r>
            <a:r>
              <a:rPr lang="en-IN" sz="1500" dirty="0" smtClean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Data part</a:t>
            </a:r>
          </a:p>
          <a:p>
            <a:r>
              <a:rPr lang="en-IN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node *next;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N" sz="15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Address part</a:t>
            </a:r>
          </a:p>
          <a:p>
            <a:r>
              <a:rPr lang="en-IN" sz="15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IN" sz="15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*header, *</a:t>
            </a:r>
            <a:r>
              <a:rPr lang="en-IN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*temp;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data, </a:t>
            </a:r>
            <a:r>
              <a:rPr lang="en-IN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n, a[100]; 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total number of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data: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&amp;n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Write code here to initialize the array a with n elements //</a:t>
            </a:r>
            <a:endParaRPr lang="en-IN" sz="15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  </a:t>
            </a:r>
            <a:r>
              <a:rPr lang="en-IN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IN" sz="2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545672" y="980728"/>
            <a:ext cx="8233222" cy="353943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/* A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is created by allocating memory to a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structure */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unable to allocate memory for head node */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if(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NULL)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&gt;data =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a[0];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data field with data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field to 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header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  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//Header points to the first 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temp =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header;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5663" y="-10959"/>
            <a:ext cx="8712968" cy="77566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Creating a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23528" y="836712"/>
            <a:ext cx="8486311" cy="461664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&lt;= n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i++)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A </a:t>
            </a:r>
            <a:r>
              <a:rPr lang="en-IN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created by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allocating memory */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NULL)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break;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else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&gt;data =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data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IN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field of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with NULL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previous node i.e. temp to the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temp-&gt;next; 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051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Operations on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Operations on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11560" y="980728"/>
            <a:ext cx="756084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Traversing a list 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Printing, finding minimum, etc.</a:t>
            </a:r>
          </a:p>
          <a:p>
            <a:pPr marL="4000500" lvl="8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 node into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front, end and anywhere,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a node from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front, end and anywhere, etc.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Comparing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linked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lists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Similarity, intersection,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Merging two linked lists into a larger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Union, concatenation,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Ordering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Reversing, sorting, etc.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Traversing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39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Traversing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3"/>
            <a:ext cx="8229600" cy="2448272"/>
          </a:xfrm>
          <a:prstGeom prst="rect">
            <a:avLst/>
          </a:prstGeom>
        </p:spPr>
        <p:txBody>
          <a:bodyPr/>
          <a:lstStyle/>
          <a:p>
            <a:pPr marL="45720" indent="0" eaLnBrk="1" hangingPunct="1"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linked list has been constructed and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points to the first node of the list,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 the pointers.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Display the contents of the nodes as they are traversed.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Stop when the </a:t>
            </a:r>
            <a:r>
              <a:rPr lang="en-US" altLang="en-US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points to 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3501008"/>
            <a:ext cx="80648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function </a:t>
            </a:r>
            <a:r>
              <a:rPr lang="en-IN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traverseList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2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given in the next slide.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function to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called from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IN" sz="2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as:</a:t>
            </a:r>
          </a:p>
          <a:p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4357806"/>
            <a:ext cx="6696744" cy="1815882"/>
          </a:xfrm>
          <a:prstGeom prst="rect">
            <a:avLst/>
          </a:prstGeom>
          <a:solidFill>
            <a:schemeClr val="accent5">
              <a:lumMod val="20000"/>
              <a:lumOff val="80000"/>
              <a:alpha val="47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en-IN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1600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IN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pointer to the </a:t>
            </a:r>
            <a:r>
              <a:rPr lang="en-IN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 </a:t>
            </a:r>
            <a:r>
              <a:rPr lang="en-IN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given </a:t>
            </a:r>
            <a:r>
              <a:rPr lang="en-IN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 input </a:t>
            </a:r>
            <a:endParaRPr lang="en-IN" sz="16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("\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 Data 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 the list \n");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6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traverseList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(header);</a:t>
            </a:r>
            <a:endParaRPr lang="en-IN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return 0</a:t>
            </a:r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IN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6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linked list: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Traversing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23528" y="1196752"/>
            <a:ext cx="8586770" cy="447814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traverseList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*header)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*temp;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the list is empty i.e. head =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 */</a:t>
            </a:r>
            <a:endParaRPr lang="en-IN" sz="15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if(header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NULL)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("List is empty.");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header;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while(temp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!= NULL)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5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= %d\n", temp-&gt;data);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//Prints the data of current node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temp-&gt;next;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Advances the position of current node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5307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Insertion in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474064" y="105273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steps: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new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from the header 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 links to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front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end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any position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 to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pic>
        <p:nvPicPr>
          <p:cNvPr id="1026" name="Picture 2" descr="http://3.bp.blogspot.com/-JDaVj-vBoWI/VgJI8s96qdI/AAAAAAAAC-Q/yFkSMYK079E/s1600/insertion%2Bof%2Bnode%2Bat%2Bbeginning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6912"/>
            <a:ext cx="5976664" cy="1944216"/>
          </a:xfrm>
          <a:prstGeom prst="rect">
            <a:avLst/>
          </a:prstGeom>
          <a:solidFill>
            <a:schemeClr val="accent2">
              <a:lumMod val="20000"/>
              <a:lumOff val="80000"/>
              <a:alpha val="57000"/>
            </a:schemeClr>
          </a:solidFill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395536" y="1196752"/>
            <a:ext cx="7254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the beginning of singly linked list</a:t>
            </a:r>
          </a:p>
          <a:p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node. </a:t>
            </a:r>
          </a:p>
        </p:txBody>
      </p:sp>
    </p:spTree>
    <p:extLst>
      <p:ext uri="{BB962C8B-B14F-4D97-AF65-F5344CB8AC3E}">
        <p14:creationId xmlns:p14="http://schemas.microsoft.com/office/powerpoint/2010/main" val="6130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59294" y="3727607"/>
            <a:ext cx="8561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Make the new node as the head node, i.e. now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will point to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 </a:t>
            </a:r>
          </a:p>
        </p:txBody>
      </p:sp>
      <p:pic>
        <p:nvPicPr>
          <p:cNvPr id="14338" name="Picture 2" descr="http://3.bp.blogspot.com/-QfUffnbaq-o/VgJMNeFEK-I/AAAAAAAAC-g/b4pR-d-Ttng/s1600/insertion%2Bof%2Bnode%2Bat%2Bbeginning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63" y="4365104"/>
            <a:ext cx="5657850" cy="1678166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7768" y="1119227"/>
            <a:ext cx="8262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newly created node with the head node, i.e. the 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will now point to 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http://4.bp.blogspot.com/-uvbAGPQdLf4/VgJL1a64YoI/AAAAAAAAC-Y/MZmJdKbz6Vc/s1600/insertion%2Bof%2Bnode%2Bat%2Bbeginning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63" y="1988839"/>
            <a:ext cx="5657850" cy="1512169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0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front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1052736"/>
            <a:ext cx="8352928" cy="4939814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new node and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insert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 the beginning of the linked list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.*/</a:t>
            </a:r>
          </a:p>
          <a:p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insertNodeAtBeginning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5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node*)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data part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head;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address part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 =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Makes </a:t>
            </a:r>
            <a:r>
              <a:rPr lang="en-IN" sz="15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as first node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INSERTED SUCCESSFULLY\n");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026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End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51520" y="873586"/>
            <a:ext cx="856117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the end of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algn="just"/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new node and make sure that the address part of the new node points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NULL.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next=NULL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7410" name="Picture 2" descr="http://3.bp.blogspot.com/-fpDQ7klMIaQ/VgQEt2reMUI/AAAAAAAAC_A/K-_hhMmVWh8/s1600/insertion%2Bof%2Bnode%2Bat%2Bend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73914"/>
            <a:ext cx="5832648" cy="1571109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1520" y="37890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last node of the linked list and connect the last node of the list with the new node, i.e. last node will now point to new node. (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lastNode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 </a:t>
            </a:r>
          </a:p>
        </p:txBody>
      </p:sp>
      <p:pic>
        <p:nvPicPr>
          <p:cNvPr id="17412" name="Picture 4" descr="http://4.bp.blogspot.com/-spyupwmQ5es/VgQFVTmR2_I/AAAAAAAAC_I/YNsW1beoj_Q/s1600/insertion%2Bof%2Bnode%2Bat%2Bend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5832648" cy="1676400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9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End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68403" y="919390"/>
            <a:ext cx="8459618" cy="5170646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new node and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insert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 the end of the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linked list.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*/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insertNodeAtEnd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data)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*temp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node*)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if(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{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}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else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{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data part</a:t>
            </a:r>
          </a:p>
          <a:p>
            <a:pPr fontAlgn="base"/>
            <a:r>
              <a:rPr lang="en-IN" sz="1500" dirty="0"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temp = head;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while(temp-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!= NULL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//Traverse to the last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</a:t>
            </a:r>
            <a:endParaRPr lang="en-IN" sz="1500" dirty="0"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500" dirty="0"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 = temp-&gt;next;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temp-&gt;next =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address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part</a:t>
            </a:r>
            <a:r>
              <a:rPr lang="en-IN" sz="15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500" dirty="0"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INSERTED SUCCESSFULLY\n");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}</a:t>
            </a:r>
          </a:p>
          <a:p>
            <a:pPr fontAlgn="base"/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11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08551" y="873586"/>
            <a:ext cx="7254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position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Singly Linked List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node. 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2.bp.blogspot.com/-2cAxWpoi_yk/VgQVPyTZc_I/AAAAAAAAC_0/MHPC_Ouak_8/s1600/insertion%2Bof%2Bnode%2Bat%2Bmiddl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016" y="1628801"/>
            <a:ext cx="6010275" cy="1584176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1947" y="356139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position of the linked list and connect the new node with the n+1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 is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4" descr="http://4.bp.blogspot.com/-VDhsqGdkeAM/VgQWCvwN7LI/AAAAAAAAC_8/7NqNCJ1Zvm8/s1600/insertion%2Bof%2Bnode%2Bat%2Bmiddl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809" y="4293096"/>
            <a:ext cx="6192688" cy="1741556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36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position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59294" y="1196752"/>
            <a:ext cx="8561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 at last connect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with the new node i.e.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will now point to new node. (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temp-&gt;next =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 is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1.bp.blogspot.com/-XDwzEUsUJgM/VgQXHtTIHAI/AAAAAAAADAI/5yZYYLrF6ro/s1600/insertion%2Bof%2Bnode%2Bat%2Bmiddl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552728" cy="2232248"/>
          </a:xfrm>
          <a:prstGeom prst="rect">
            <a:avLst/>
          </a:prstGeom>
          <a:noFill/>
          <a:ln w="31750"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any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1052736"/>
            <a:ext cx="8352928" cy="447814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new node and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insert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 middle of the linked list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.*/</a:t>
            </a:r>
          </a:p>
          <a:p>
            <a:endParaRPr lang="en-IN" sz="15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insertNodeAtMiddle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data,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position)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i;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*temp;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node*)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allocate memory.");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 </a:t>
            </a:r>
            <a:r>
              <a:rPr lang="en-IN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the data part</a:t>
            </a:r>
          </a:p>
          <a:p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temp = head;</a:t>
            </a:r>
          </a:p>
        </p:txBody>
      </p:sp>
    </p:spTree>
    <p:extLst>
      <p:ext uri="{BB962C8B-B14F-4D97-AF65-F5344CB8AC3E}">
        <p14:creationId xmlns:p14="http://schemas.microsoft.com/office/powerpoint/2010/main" val="29967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any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osition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1052736"/>
            <a:ext cx="8352928" cy="5047536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for(i=2; i&lt;=position-1; i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++)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 Traverse to the n-1 position 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temp = temp-&gt;next;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if(temp ==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    break;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if(temp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Links the address part of new node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temp-&gt;next;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Links the address part of n-1 node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temp-&gt;next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INSERTED SUCCESSFULLY\n");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("UNABLE TO INSERT DATA AT THE GIVEN POSITION\n");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}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a new node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n</a:t>
            </a:r>
            <a:r>
              <a:rPr lang="en-IN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position in a Doubly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list.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N-1 node in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list,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is the position to insert. Say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now points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</a:p>
          <a:p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2" name="Picture 2" descr="Insertion of new node in a doubly linked list Ste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5362575" cy="1296144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82045" y="3521333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</a:t>
            </a:r>
            <a:r>
              <a:rPr lang="en-IN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is to be inserted and assign some data to its data field.</a:t>
            </a:r>
          </a:p>
        </p:txBody>
      </p:sp>
      <p:pic>
        <p:nvPicPr>
          <p:cNvPr id="51204" name="Picture 4" descr="Insertion of new node in a doubly linked list Step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442" y="4149080"/>
            <a:ext cx="5362575" cy="1728192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#05: © </a:t>
            </a:r>
            <a:r>
              <a:rPr lang="en-US" dirty="0" err="1" smtClean="0"/>
              <a:t>DSamanta</a:t>
            </a:r>
            <a:endParaRPr lang="en-I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496944" cy="295232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linked list is a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structure 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allows to store data dynamically and manage data efficiently.</a:t>
            </a:r>
          </a:p>
          <a:p>
            <a:pPr lvl="8">
              <a:buFont typeface="Arial" panose="020B0604020202020204" pitchFamily="34" charset="0"/>
              <a:buChar char="•"/>
            </a:pPr>
            <a:endParaRPr lang="en-US" altLang="en-US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Typically, a linked list, in its simplest form looks like the following</a:t>
            </a:r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975637" y="4551784"/>
            <a:ext cx="6172200" cy="533400"/>
            <a:chOff x="768" y="2880"/>
            <a:chExt cx="3888" cy="336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768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304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792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36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024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960" y="2880"/>
              <a:ext cx="3456" cy="336"/>
              <a:chOff x="1008" y="1056"/>
              <a:chExt cx="3456" cy="336"/>
            </a:xfrm>
          </p:grpSpPr>
          <p:sp>
            <p:nvSpPr>
              <p:cNvPr id="19" name="Line 11"/>
              <p:cNvSpPr>
                <a:spLocks noChangeShapeType="1"/>
              </p:cNvSpPr>
              <p:nvPr/>
            </p:nvSpPr>
            <p:spPr bwMode="auto">
              <a:xfrm>
                <a:off x="1440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" name="Line 13"/>
              <p:cNvSpPr>
                <a:spLocks noChangeShapeType="1"/>
              </p:cNvSpPr>
              <p:nvPr/>
            </p:nvSpPr>
            <p:spPr bwMode="auto">
              <a:xfrm>
                <a:off x="4464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1008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2544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4032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2060"/>
                    </a:solidFill>
                    <a:latin typeface="Arial" charset="0"/>
                  </a:rPr>
                  <a:t>C</a:t>
                </a:r>
              </a:p>
            </p:txBody>
          </p:sp>
        </p:grpSp>
      </p:grp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7020272" y="4843485"/>
            <a:ext cx="108012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8117106" y="4633818"/>
            <a:ext cx="856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en-IN" b="1" dirty="0">
              <a:solidFill>
                <a:srgbClr val="002060"/>
              </a:solidFill>
            </a:endParaRPr>
          </a:p>
        </p:txBody>
      </p:sp>
      <p:cxnSp>
        <p:nvCxnSpPr>
          <p:cNvPr id="33" name="Elbow Connector 32"/>
          <p:cNvCxnSpPr>
            <a:endCxn id="10" idx="1"/>
          </p:cNvCxnSpPr>
          <p:nvPr/>
        </p:nvCxnSpPr>
        <p:spPr>
          <a:xfrm rot="16200000" flipH="1">
            <a:off x="327534" y="4170380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3158" y="3648156"/>
            <a:ext cx="108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8" grpId="0" animBg="1"/>
      <p:bldP spid="3" grpId="0"/>
      <p:bldP spid="3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the next address field of </a:t>
            </a:r>
            <a:r>
              <a:rPr lang="en-IN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node pointed by next address field of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045" y="37059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Connect the previous address field of </a:t>
            </a:r>
            <a:r>
              <a:rPr lang="en-IN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</a:t>
            </a:r>
          </a:p>
        </p:txBody>
      </p:sp>
      <p:pic>
        <p:nvPicPr>
          <p:cNvPr id="56322" name="Picture 2" descr="Insertion of new node in a doubly linked list Ste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904656" cy="1800200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4" name="Picture 4" descr="Insertion of new node in a doubly linked list Step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77" y="4149080"/>
            <a:ext cx="5904656" cy="194421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2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 if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not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then, connect the previous address field of node pointed by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045" y="37059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6: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Connect the next address field of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to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7346" name="Picture 2" descr="Insertion of new node in a doubly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869" y="1681047"/>
            <a:ext cx="5819775" cy="1945957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48" name="Picture 4" descr="Insertion of new node in a doubly linked list Step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500" y="4093625"/>
            <a:ext cx="5791200" cy="1921168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3528" y="109338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7: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looks like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0" name="Picture 2" descr="Insertion of new node in a doubly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638925" cy="1800200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0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71412" y="908720"/>
            <a:ext cx="8640960" cy="5293757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base"/>
            <a:endParaRPr lang="en-IN" sz="13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             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 structure of Node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fontAlgn="base"/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 next;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}*head, *last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data;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head = NULL;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last = NULL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endParaRPr lang="en-IN" sz="13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total number of nodes in list: ");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&amp;n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(n);   		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function to create double linked list</a:t>
            </a:r>
          </a:p>
          <a:p>
            <a:pPr fontAlgn="base"/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			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 display the list</a:t>
            </a:r>
          </a:p>
          <a:p>
            <a:pPr fontAlgn="base"/>
            <a:endParaRPr lang="en-IN" sz="13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position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and data to 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 new node: ");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 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", 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n, &amp;data);                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insert_position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(data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n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    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function to insert node at any position</a:t>
            </a:r>
          </a:p>
          <a:p>
            <a:pPr fontAlgn="base"/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93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67544" y="908721"/>
            <a:ext cx="8280920" cy="532859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i,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if(n &gt;= 1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){         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Creates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and links the head node */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IN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head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data of 1 node: 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head-&gt;data =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head-&gt;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head-&gt;next = NULL;</a:t>
            </a:r>
          </a:p>
          <a:p>
            <a:pPr fontAlgn="base"/>
            <a:endParaRPr lang="en-IN" sz="9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last = head;</a:t>
            </a:r>
          </a:p>
          <a:p>
            <a:pPr fontAlgn="base"/>
            <a:endParaRPr lang="en-IN" sz="9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for(i=2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i&lt;=n; i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++){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Creates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and links rest of the n-1 nodes */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data of %d node: ", i);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&amp;data);</a:t>
            </a:r>
          </a:p>
          <a:p>
            <a:pPr fontAlgn="base"/>
            <a:endParaRPr lang="en-IN" sz="9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last;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Links new node with the previous node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NULL;</a:t>
            </a:r>
          </a:p>
          <a:p>
            <a:pPr fontAlgn="base"/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last-&gt;next 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previous node with the new node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last 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//Makes new node as last/previous node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("\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nDOUBLY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LINKED LIST CREATED SUCCESSFULLY\n");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6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55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95536" y="908720"/>
            <a:ext cx="8136904" cy="5078313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insert_position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data,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position)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*temp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if(head == NULL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("Error, List is empty!\n");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else{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temp = head;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if(temp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!=NULL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pPr fontAlgn="base"/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temp-&gt;next;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//Connects new node with n+1th node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temp;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Connects new node with n-1th node</a:t>
            </a:r>
          </a:p>
          <a:p>
            <a:pPr fontAlgn="base"/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if(temp-&gt;next != NULL)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  temp-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&gt;next-&gt;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Connects n+1th node with new node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          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temp-&gt;next 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        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Connects n-1th node with new node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("NODE INSERTED SUCCESSFULLY AT %d POSITION\n", position);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else{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("Error, Invalid position\n");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70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Insertion at any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56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95536" y="908720"/>
            <a:ext cx="8136904" cy="52629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 temp;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 = 1;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if(head ==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("List is empty.\n");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temp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IN THE LIST:\n");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while(temp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of %d node = %d\n", n, temp-&gt;data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n++;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Moves the current pointer to next node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temp = temp-&gt;next;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Few Exercises to Try Out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doubly linked list write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 node at front of the list and at end of the list.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nsert_front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(data);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nsert_end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(data);</a:t>
            </a: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 the DLL in ascending order.</a:t>
            </a: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lvl="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the number of nodes in the given DLL.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Deletion from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59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steps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from the header 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 links to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front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end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any position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freeingup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as free space.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6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Lecture #05: © </a:t>
            </a:r>
            <a:r>
              <a:rPr lang="en-US" dirty="0" err="1" smtClean="0"/>
              <a:t>DSamanta</a:t>
            </a:r>
            <a:endParaRPr lang="en-I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38913" y="1283100"/>
            <a:ext cx="8496944" cy="475252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Few salient features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is a pointer (called 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points the </a:t>
            </a: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 </a:t>
            </a: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(also called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node) 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Successive nodes are connected by 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pointers.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Last element points to 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can grow or shrink in size during execution of a program.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can be made just as long as required.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does not waste memory space, consume exactly what it needs.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2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emory after Deletion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60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467544" y="1285293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forget to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free()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location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dynamically allocated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node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deletion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that node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programmer’s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responsibility to free that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block.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Failure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do so may create a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dangling pointer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memory, 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is not used either by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programmer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by the system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content of a free memory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erased until it is overwritten.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08551" y="873586"/>
            <a:ext cx="86839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delete first node of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 the address of first node i.e.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to some temp variable say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Deletion at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head to the second node of the linked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(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head-&gt;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2.bp.blogspot.com/-JAgfUPWko6Y/VgQoZLEqPJI/AAAAAAAADAo/HL9jbrHc7Sg/s1600/deletion%2Bof%2Bfirst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97" y="1988840"/>
            <a:ext cx="6019800" cy="122413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http://1.bp.blogspot.com/-Hgxb4i4AVgQ/VgQo_5VrVYI/AAAAAAAADAw/6LNZczPgW18/s1600/deletion%2Bof%2Bfirst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74" y="4365104"/>
            <a:ext cx="6051623" cy="1296144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61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31947" y="1124744"/>
            <a:ext cx="86839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Disconnect the connection of first node to second node.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front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first node. </a:t>
            </a:r>
          </a:p>
        </p:txBody>
      </p:sp>
      <p:pic>
        <p:nvPicPr>
          <p:cNvPr id="28674" name="Picture 2" descr="http://2.bp.blogspot.com/-iuTvXhf50Mo/VgQpKgWXsxI/AAAAAAAADA4/465xg3R0jT0/s1600/deletion%2Bof%2Bfirst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6029325" cy="122413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http://4.bp.blogspot.com/-DRGQsE3ovjQ/VgQpXW69NWI/AAAAAAAADBA/wauJJ9VCaRw/s1600/deletion%2Bof%2Bfirst%2Bnode%2Bof%2Bsingly%2Blinked%2Blist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37112"/>
            <a:ext cx="4608512" cy="122413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7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908720"/>
            <a:ext cx="8352928" cy="5170646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 first node of the linked </a:t>
            </a:r>
            <a:r>
              <a:rPr lang="en-IN" sz="1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deleteFirstNode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if(head == NULL)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("List is already empty.");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 = head-&gt;next;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("\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nData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deleted = %d\n",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Clears the memory occupied by first node*/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5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("SUCCESSFULLY DELETED FIRST NODE FROM LIST\n");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5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27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08551" y="873586"/>
            <a:ext cx="868392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delete last node of a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last node of the linked list keeping track of the second last node in some temp variable say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secondLastNode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End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last node is the head node then make the head node as NULL else disconnect the second last node with the last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</a:t>
            </a:r>
          </a:p>
        </p:txBody>
      </p:sp>
      <p:pic>
        <p:nvPicPr>
          <p:cNvPr id="31746" name="Picture 2" descr="http://3.bp.blogspot.com/-UdXMJ0OxqD8/VgTCzvJAj6I/AAAAAAAADBU/hzdsGGEv2OA/s1600/deletion%2Bof%2Blast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74" y="2132856"/>
            <a:ext cx="5972175" cy="1152128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http://1.bp.blogspot.com/-hfV3zkkv3M0/VgTDjbbuniI/AAAAAAAADBc/Aew_HlY6IQk/s1600/deletion%2Bof%2Blast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09120"/>
            <a:ext cx="6053417" cy="1104901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2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31947" y="1124744"/>
            <a:ext cx="86839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last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End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4.bp.blogspot.com/-_H4EHqVjhIs/VgTF2fw0UoI/AAAAAAAADBo/AbAmNBPBU6w/s1600/deletion%2Bof%2Blast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4448175" cy="101917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5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908720"/>
            <a:ext cx="8352928" cy="52629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 last node of the linked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deleteLastNode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while(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!= NULL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IN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Traverse to the last node of the list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latin typeface="Courier New" pitchFamily="49" charset="0"/>
                <a:cs typeface="Courier New" pitchFamily="49" charset="0"/>
              </a:rPr>
              <a:t>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== head)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Disconnects the link of second last node with last node */</a:t>
            </a:r>
          </a:p>
          <a:p>
            <a:pPr fontAlgn="base"/>
            <a:r>
              <a:rPr lang="en-IN" sz="1400" dirty="0">
                <a:latin typeface="Courier New" pitchFamily="49" charset="0"/>
                <a:cs typeface="Courier New" pitchFamily="49" charset="0"/>
              </a:rPr>
              <a:t>       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NULL;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the last node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08551" y="873586"/>
            <a:ext cx="861192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 node at any position of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n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of the singly linked list and also keep reference of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in some temp variable say </a:t>
            </a:r>
            <a:r>
              <a:rPr lang="en-IN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Deletion at any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6" y="3561393"/>
            <a:ext cx="8804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Reconnect </a:t>
            </a:r>
            <a:r>
              <a:rPr lang="en-IN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with the n+1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i.e.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(Where </a:t>
            </a:r>
            <a:r>
              <a:rPr lang="en-IN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n-1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and </a:t>
            </a:r>
            <a:r>
              <a:rPr lang="en-IN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is the n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and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n+1th node). </a:t>
            </a:r>
          </a:p>
        </p:txBody>
      </p:sp>
      <p:pic>
        <p:nvPicPr>
          <p:cNvPr id="35842" name="Picture 2" descr="http://4.bp.blogspot.com/-fTec3b6tmWk/VgTgLnMtpSI/AAAAAAAADB4/QmgVpvLtq08/s1600/deletion%2Bof%2Bmiddle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898" y="2132856"/>
            <a:ext cx="5991225" cy="981076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Picture 4" descr="http://2.bp.blogspot.com/-60ajBu0aJaU/VgTgeDeXOiI/AAAAAAAADCA/GO2csK0ijSk/s1600/deletion%2Bof%2Bmiddle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20" y="4394703"/>
            <a:ext cx="5962650" cy="1257301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40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Deletion at any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259294" y="1196752"/>
            <a:ext cx="8561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n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i.e.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 </a:t>
            </a:r>
          </a:p>
        </p:txBody>
      </p:sp>
      <p:pic>
        <p:nvPicPr>
          <p:cNvPr id="34818" name="Picture 2" descr="http://1.bp.blogspot.com/-3C0oLPaWnZ8/VgTgirjQwkI/AAAAAAAADCI/mxaZhZEOIc0/s1600/deletion%2Bof%2Bmiddle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5400600" cy="1296144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4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any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3528" y="1052736"/>
            <a:ext cx="8352928" cy="483209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at any given position of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 linked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deleteMiddleNode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position)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if(head ==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("List is already empty.");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for(i=2; i&lt;=position; i++)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if(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        break;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}</a:t>
            </a:r>
          </a:p>
        </p:txBody>
      </p:sp>
    </p:spTree>
    <p:extLst>
      <p:ext uri="{BB962C8B-B14F-4D97-AF65-F5344CB8AC3E}">
        <p14:creationId xmlns:p14="http://schemas.microsoft.com/office/powerpoint/2010/main" val="28543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Arrays versus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1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any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8368" y="1340768"/>
            <a:ext cx="8132064" cy="4185761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        if(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if(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head)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 head = head-&gt;next;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Deletes the n node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free(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("SUCCESSFULLY DELETED NODE FROM MIDDLE OF LIST\n");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("Invalid position unable to delete.");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00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Comparing Two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Comparing two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ists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61192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Comparing two linked list includes</a:t>
            </a:r>
          </a:p>
          <a:p>
            <a:endParaRPr lang="en-IN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Identifying whether the given two linked list are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identical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are identical when they have </a:t>
            </a:r>
            <a:r>
              <a:rPr lang="en-IN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same data and arrangement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data is also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Checking whether the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same values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arrangement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not same.</a:t>
            </a: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Comparing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Lists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79512" y="836712"/>
            <a:ext cx="8856984" cy="52629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 if linked lists a and b are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identical, otherwise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areIdentical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*a,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*b)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while (a != NULL &amp;&amp; b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if (a-&gt;data != b-&gt;data)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return false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ctr"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If we reach here, then a and b are not NULL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and their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is same, so move to next nodes in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both lists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a = a-&gt;next;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b = b-&gt;next;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//If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linked lists are identical, then 'a' and 'b'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must be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 at this point.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return (a == NULL &amp;&amp; b == NULL);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a, *b;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a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(5);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 a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5-&gt;4-&gt;3-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&gt;2-&gt;1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b =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(5);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b: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5-&gt;4-&gt;3-&gt;2-&gt;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fontAlgn="base"/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areIdentical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(a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b)?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("Identical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"):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("Not identical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");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6664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Few Exercises to Try Out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a function to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Concatenate or merge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given list into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big list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*concatenate(node *a, 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*b);</a:t>
            </a: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 two given list with same data but different arrangement.</a:t>
            </a:r>
          </a:p>
          <a:p>
            <a:pPr algn="just"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e.g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 a: 5-&gt;4-&gt;3-&gt;2-&gt;1</a:t>
            </a:r>
          </a:p>
          <a:p>
            <a:pPr algn="just"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  b: 1-&gt;2-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&gt;3-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&gt;4-&gt;5</a:t>
            </a: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lvl="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the number of nodes in the given list using iterative method and recursive method.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Ordering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</a:t>
            </a: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42791" y="908720"/>
            <a:ext cx="8611921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a list can be performed in two ways: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Iterative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Recursive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>
              <a:buClr>
                <a:srgbClr val="C00000"/>
              </a:buClr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reverse a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using Iterative method</a:t>
            </a:r>
          </a:p>
          <a:p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two more pointers other than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namely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will hold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reference of previous node and current node respectively.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Make sure that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points to first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 should now point to its next node i.e.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head-&gt;next.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should also points to the second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</a:t>
            </a:r>
          </a:p>
        </p:txBody>
      </p:sp>
      <p:pic>
        <p:nvPicPr>
          <p:cNvPr id="36866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769" y="4581128"/>
            <a:ext cx="5553075" cy="1512168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5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873586"/>
            <a:ext cx="8827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disconnect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node from others. We will make sure that it points to none. As this node is going to be our last node. Perform operation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NULL.</a:t>
            </a:r>
          </a:p>
        </p:txBody>
      </p:sp>
      <p:pic>
        <p:nvPicPr>
          <p:cNvPr id="40962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543550" cy="1368152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9586" y="3429000"/>
            <a:ext cx="8827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head node to its next node i.e.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= head-&gt;next.</a:t>
            </a:r>
          </a:p>
        </p:txBody>
      </p:sp>
      <p:pic>
        <p:nvPicPr>
          <p:cNvPr id="40964" name="Picture 4" descr="Reversing linked list in 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71700"/>
            <a:ext cx="5581650" cy="1512168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873586"/>
            <a:ext cx="8611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re-connect the current node to its previous node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9938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03" y="1772816"/>
            <a:ext cx="5514975" cy="1368152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08551" y="3429000"/>
            <a:ext cx="8611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 the previous node to current node and current node to head node. Means they should now point to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</a:t>
            </a:r>
          </a:p>
        </p:txBody>
      </p:sp>
      <p:pic>
        <p:nvPicPr>
          <p:cNvPr id="39940" name="Picture 4" descr="Reversing linked list in 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978" y="4293096"/>
            <a:ext cx="5562600" cy="1428172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058252"/>
            <a:ext cx="86119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6: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steps 3-5 till head pointer becomes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31" y="1556792"/>
            <a:ext cx="8611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7: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after all nodes has been re-connected in the reverse order. Make the last node as the first node. Means the head pointer should point to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pointer.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finally you end up with a reversed linked list of its original.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" name="Picture 4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08" y="3356992"/>
            <a:ext cx="5505450" cy="1368152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Array: Contagious Storage 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980727"/>
            <a:ext cx="2160240" cy="509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List: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Iterative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16268" y="908720"/>
            <a:ext cx="8360188" cy="52629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reverseList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if(head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 = head-&gt;next;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Makes the first node as last node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while(head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head = head-&gt;next;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Makes the last node as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("SUCCESSFULLY REVERSED LIST\n");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List: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Recursive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79512" y="1124744"/>
            <a:ext cx="8648220" cy="483209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Function to reverse the linked list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Recursive_Reverse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node* head)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 (head == NULL)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boundary condition to stop recursion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Recursive_Reverse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(head-&gt;next);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print the list after head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  ", head-&gt;data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After everything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is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printed, print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head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base"/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It should be called from the main() function as */</a:t>
            </a:r>
          </a:p>
          <a:p>
            <a:pPr fontAlgn="base"/>
            <a:endParaRPr lang="en-IN" sz="1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    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 = 10;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(n);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// creates 10 nodes in the linked list</a:t>
            </a:r>
          </a:p>
          <a:p>
            <a:pPr fontAlgn="base"/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Recursive_Reverse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pPr fontAlgn="base"/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514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Sorting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539913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linked list can be ordered using any of the following sorting algorithms:</a:t>
            </a:r>
          </a:p>
          <a:p>
            <a:endParaRPr lang="en-IN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sort</a:t>
            </a: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 sort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Quick sort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Bubble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sort, etc.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discuss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sort for ordering linked list.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Sorting a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nsertion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95536" y="1052736"/>
            <a:ext cx="8208912" cy="461664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function to sort a singly linked list using insertion sort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insertionSort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Initialize sorted linked list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*sorted = NULL;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Traverse the given linked list and insert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every node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be sorted</a:t>
            </a:r>
            <a:endParaRPr lang="en-IN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*current =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while (current !=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*next = current-&gt;next;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insert current in sorted linked list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sortedInsert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(&amp;sorted, current);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current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next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Update 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// Update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to point to sorted linked list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sorted;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76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Sorting a List using Insertion Sort</a:t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84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95536" y="1052736"/>
            <a:ext cx="8208912" cy="5047536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function to insert a </a:t>
            </a:r>
            <a:r>
              <a:rPr lang="en-IN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 a list</a:t>
            </a:r>
            <a:r>
              <a:rPr lang="en-IN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.*/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sortedInsert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node**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node* current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Special case for the head end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 (*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== NULL || (*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)-&gt;data &gt;=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Locate the node before the point of insertion */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current = *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head_ref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while (current-&gt;next!=NULL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&amp;&amp; current-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&gt;next-&gt;data &lt;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current = current-&gt;next;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current-&gt;next;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current-&gt;next =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new_node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8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Sorting a List using Insertion Sort</a:t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85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95536" y="836712"/>
            <a:ext cx="8208912" cy="2031325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    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n=5;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(n);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insertionSort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(&amp;head);       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("\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nData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after sorting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the list \n");   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IN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   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7" y="2868037"/>
            <a:ext cx="8208912" cy="3108543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fontAlgn="base"/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Enter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the data of node 1: 6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Enter the data of node 2: 88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Enter the data of node 3: 42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Enter the data of node 4: 21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Enter the data of node 5: 1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SINGLY LINKED LIST CREATED </a:t>
            </a:r>
            <a:r>
              <a:rPr lang="en-IN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SUCCESSFULLY</a:t>
            </a:r>
          </a:p>
          <a:p>
            <a:pPr fontAlgn="base"/>
            <a:endParaRPr lang="en-IN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after sorting</a:t>
            </a:r>
            <a:r>
              <a:rPr lang="it-IT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the list           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= 1                   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= 6                   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= 21                  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= 42                                                                                                                                                                                </a:t>
            </a:r>
          </a:p>
          <a:p>
            <a:pPr fontAlgn="base"/>
            <a:r>
              <a:rPr lang="it-IT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 = 88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0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3528" y="1052736"/>
            <a:ext cx="4481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structure of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singly circular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list: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4" name="Picture 2" descr="Singly circular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24735" cy="1440160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67544" y="3429000"/>
            <a:ext cx="2837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circular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list: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6" name="Picture 4" descr="Doubly circular linked 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21088"/>
            <a:ext cx="6624735" cy="1512168"/>
          </a:xfrm>
          <a:prstGeom prst="rect">
            <a:avLst/>
          </a:prstGeom>
          <a:noFill/>
          <a:ln w="31750">
            <a:solidFill>
              <a:schemeClr val="dk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2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87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Advantages of a Circular linked list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Entire list can be traversed from any node.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lists are the required data structure when we want a list to be accessed in a circle or loop.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Despite of being singly circular linked list we can easily traverse to its previous node, which is not possible in singly linked list.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Circular linked list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list are complex as compared to singly linked lists.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of circular list is a complex as compared to singly or doubly lists.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not traversed carefully, then we could end up in an infinite loop.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 singly and doubly lists circular linked lists also doesn’t supports direct accessing of elements.</a:t>
            </a:r>
          </a:p>
        </p:txBody>
      </p:sp>
    </p:spTree>
    <p:extLst>
      <p:ext uri="{BB962C8B-B14F-4D97-AF65-F5344CB8AC3E}">
        <p14:creationId xmlns:p14="http://schemas.microsoft.com/office/powerpoint/2010/main" val="26508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Operations on circular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63695" y="1124744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Creation of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 of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of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the beginning of list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any position in the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first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node from middle of the list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last node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Counting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total number of nodes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list</a:t>
            </a:r>
          </a:p>
        </p:txBody>
      </p:sp>
    </p:spTree>
    <p:extLst>
      <p:ext uri="{BB962C8B-B14F-4D97-AF65-F5344CB8AC3E}">
        <p14:creationId xmlns:p14="http://schemas.microsoft.com/office/powerpoint/2010/main" val="3197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Creation and Traversal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Circular List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86370" y="980728"/>
            <a:ext cx="8233036" cy="449353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base"/>
            <a:endParaRPr lang="en-IN" sz="13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Basic </a:t>
            </a:r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structure of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*/</a:t>
            </a:r>
          </a:p>
          <a:p>
            <a:pPr fontAlgn="base"/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 next;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}*head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/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data;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head = NULL;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en-IN" sz="13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the total number of nodes in list: ");</a:t>
            </a: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&amp;n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3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(n);   		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function to create circular linked list</a:t>
            </a:r>
          </a:p>
          <a:p>
            <a:pPr fontAlgn="base"/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3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			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 display the list</a:t>
            </a:r>
          </a:p>
          <a:p>
            <a:pPr fontAlgn="base"/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fontAlgn="base"/>
            <a:r>
              <a:rPr lang="en-IN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fontAlgn="base"/>
            <a:r>
              <a:rPr lang="en-IN" sz="13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3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 versus Linked Lists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052736"/>
            <a:ext cx="8153400" cy="504326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arrays</a:t>
            </a:r>
          </a:p>
          <a:p>
            <a:pPr lvl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 are stored in a contagious 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are static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 unless we use dynamic memory allocation  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Arrays are suitable for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Inserting/deleting an element at the end.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Randomly accessing any element. 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Searching the list for a particular value.</a:t>
            </a:r>
          </a:p>
          <a:p>
            <a:pPr lvl="2"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6404" y="29152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Creation of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02281" y="764704"/>
            <a:ext cx="8233036" cy="5447645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createList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i,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if(n &gt;= 1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){                   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Creates and links the head node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data of 1 node: 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head-&gt;data =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head-&gt;next = NULL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for(i=2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i&lt;=n; i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++){   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Creates and links rest of the n-1 nodes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*)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("Enter data of %d node: ", i);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("%d", &amp;data);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-&gt;data = data;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NULL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previous node with newly created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</a:t>
            </a:r>
            <a:endParaRPr lang="en-IN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Moves the previous node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ahead</a:t>
            </a:r>
            <a:endParaRPr lang="en-IN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&gt;next =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head; </a:t>
            </a:r>
            <a:r>
              <a:rPr lang="en-IN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//Links the last node with first </a:t>
            </a:r>
            <a:r>
              <a:rPr lang="en-IN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12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("\</a:t>
            </a:r>
            <a:r>
              <a:rPr lang="en-IN" sz="12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nCIRCULAR</a:t>
            </a:r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LINKED LIST CREATED SUCCESSFULLY\n");</a:t>
            </a:r>
          </a:p>
          <a:p>
            <a:pPr fontAlgn="base"/>
            <a:r>
              <a:rPr lang="en-IN" sz="12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Traversal of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08074" y="1124744"/>
            <a:ext cx="8233036" cy="483209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*current;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 = 1;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if(head == NULL)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("List is empty.\n");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current = head;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IN THE LIST:\n");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do 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N" sz="1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("Data %d = %d\n", n, current-&gt;data);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current = current-&gt;next;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n++;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}while(current != head);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Few Exercises to Try Out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circular linked list write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 node at any position of the list and delete from the beginning of the list.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insert_position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data,position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delete_front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 algn="just">
              <a:buClr>
                <a:srgbClr val="C00000"/>
              </a:buClr>
              <a:buSzPct val="130000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Reverse the given circular linked link.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Clr>
                <a:srgbClr val="C00000"/>
              </a:buClr>
              <a:buSzPct val="130000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8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93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94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Will be added shortl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y….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5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95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can check the Moodle course management system for a set of problems for your own practice.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Login to the Moodle system at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http://cse.iitkgp.ac.in/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PDS Spring-2017 (Theory)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link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My Courses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Topic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10: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#10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Lists</a:t>
            </a:r>
            <a:endParaRPr lang="en-US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Solutions to the problems in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be uploaded in due time.</a:t>
            </a:r>
          </a:p>
        </p:txBody>
      </p:sp>
    </p:spTree>
    <p:extLst>
      <p:ext uri="{BB962C8B-B14F-4D97-AF65-F5344CB8AC3E}">
        <p14:creationId xmlns:p14="http://schemas.microsoft.com/office/powerpoint/2010/main" val="20654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#05: © DSamanta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96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51520" y="264417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you try to solve problems yourself, then you will learn many things automatically.</a:t>
            </a:r>
          </a:p>
          <a:p>
            <a:pPr lvl="1"/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r"/>
            <a:r>
              <a:rPr lang="en-US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Spend few minutes and then enjoy the study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4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10997</TotalTime>
  <Words>7229</Words>
  <Application>Microsoft Office PowerPoint</Application>
  <PresentationFormat>On-screen Show (4:3)</PresentationFormat>
  <Paragraphs>1441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5" baseType="lpstr">
      <vt:lpstr>宋体</vt:lpstr>
      <vt:lpstr>Arial</vt:lpstr>
      <vt:lpstr>Calibri</vt:lpstr>
      <vt:lpstr>Courier New</vt:lpstr>
      <vt:lpstr>Georgia</vt:lpstr>
      <vt:lpstr>Times New Roman</vt:lpstr>
      <vt:lpstr>Trebuchet MS</vt:lpstr>
      <vt:lpstr>Wingdings</vt:lpstr>
      <vt:lpstr>Slipstream</vt:lpstr>
      <vt:lpstr>Programming and Data Structures</vt:lpstr>
      <vt:lpstr>PowerPoint Presentation</vt:lpstr>
      <vt:lpstr>Today’s Discussion…</vt:lpstr>
      <vt:lpstr>Introduction to Linked Lists</vt:lpstr>
      <vt:lpstr>Linked List</vt:lpstr>
      <vt:lpstr>Linked List</vt:lpstr>
      <vt:lpstr>Arrays versus Linked Lists</vt:lpstr>
      <vt:lpstr>PowerPoint Presentation</vt:lpstr>
      <vt:lpstr>PowerPoint Presentation</vt:lpstr>
      <vt:lpstr>PowerPoint Presentation</vt:lpstr>
      <vt:lpstr>PowerPoint Presentation</vt:lpstr>
      <vt:lpstr>Linked Lists in C</vt:lpstr>
      <vt:lpstr>Defining a Node of a Linked List</vt:lpstr>
      <vt:lpstr>Types of Lists: Single Linked List</vt:lpstr>
      <vt:lpstr>Types of Lists: Double Linked List</vt:lpstr>
      <vt:lpstr>Defining a Node of a Double Linked List</vt:lpstr>
      <vt:lpstr>Double Linked List </vt:lpstr>
      <vt:lpstr>Double versus Single Linked List </vt:lpstr>
      <vt:lpstr>Types of Lists: Circular Linked List</vt:lpstr>
      <vt:lpstr>Circular Linked List </vt:lpstr>
      <vt:lpstr>Example 1: Creating a Single Linked List</vt:lpstr>
      <vt:lpstr>Example 1: Creating a Single Linked List</vt:lpstr>
      <vt:lpstr>Example 1: Illustration</vt:lpstr>
      <vt:lpstr>Example 1: Illustration</vt:lpstr>
      <vt:lpstr>Example 2: Creating a Single Linked List</vt:lpstr>
      <vt:lpstr>Example 2: Creating a Single Linked List</vt:lpstr>
      <vt:lpstr>Example 2: Creating a Single Linked List</vt:lpstr>
      <vt:lpstr>PowerPoint Presentation</vt:lpstr>
      <vt:lpstr>PowerPoint Presentation</vt:lpstr>
      <vt:lpstr>Example 3: Creating a Single Linked List</vt:lpstr>
      <vt:lpstr>Example 2: Creating a Single Linked List</vt:lpstr>
      <vt:lpstr>Example 2: Creating a Single Linked List</vt:lpstr>
      <vt:lpstr>Operations on Linked Lists</vt:lpstr>
      <vt:lpstr>Operations on single linked list</vt:lpstr>
      <vt:lpstr>Traversing a Linked List</vt:lpstr>
      <vt:lpstr>Single Linked List: Traversing </vt:lpstr>
      <vt:lpstr>Single linked list: Traversing </vt:lpstr>
      <vt:lpstr>Insertion in a Linked List</vt:lpstr>
      <vt:lpstr>Single Linked List: Insertion </vt:lpstr>
      <vt:lpstr>Insertion at Front </vt:lpstr>
      <vt:lpstr>Insertion at Front </vt:lpstr>
      <vt:lpstr>Insertion at front </vt:lpstr>
      <vt:lpstr>Single Linked List: Insertion at End </vt:lpstr>
      <vt:lpstr>Insertion at End </vt:lpstr>
      <vt:lpstr>PowerPoint Presentation</vt:lpstr>
      <vt:lpstr>Single Linked List: Insertion at any position </vt:lpstr>
      <vt:lpstr>Insertion at any Position </vt:lpstr>
      <vt:lpstr>Insertion at any Position </vt:lpstr>
      <vt:lpstr>Double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Few Exercises to Try Out</vt:lpstr>
      <vt:lpstr>Deletion from a Linked List</vt:lpstr>
      <vt:lpstr>Single Linked List: Deletion </vt:lpstr>
      <vt:lpstr>Free Memory after Deletion</vt:lpstr>
      <vt:lpstr>PowerPoint Presentation</vt:lpstr>
      <vt:lpstr>PowerPoint Presentation</vt:lpstr>
      <vt:lpstr>Deletion at Front </vt:lpstr>
      <vt:lpstr>PowerPoint Presentation</vt:lpstr>
      <vt:lpstr>PowerPoint Presentation</vt:lpstr>
      <vt:lpstr>Deletion at End </vt:lpstr>
      <vt:lpstr>PowerPoint Presentation</vt:lpstr>
      <vt:lpstr>Single Linked List: Deletion at any Position </vt:lpstr>
      <vt:lpstr>Deletion at any Position </vt:lpstr>
      <vt:lpstr>Deletion at any Position </vt:lpstr>
      <vt:lpstr>Comparing Two Linked Lists</vt:lpstr>
      <vt:lpstr>Single Linked List: Comparing two Lists </vt:lpstr>
      <vt:lpstr>Comparing two Linked Lists </vt:lpstr>
      <vt:lpstr>Few Exercises to Try Out</vt:lpstr>
      <vt:lpstr>Ordering Linked List</vt:lpstr>
      <vt:lpstr>Single Linked List: Reversing</vt:lpstr>
      <vt:lpstr>Reversing a List </vt:lpstr>
      <vt:lpstr>Reversing a List </vt:lpstr>
      <vt:lpstr>Reversing a List </vt:lpstr>
      <vt:lpstr>Reversing a List: Iterative Method </vt:lpstr>
      <vt:lpstr>Reversing a List: Recursive Method </vt:lpstr>
      <vt:lpstr>Single Linked List: Sorting </vt:lpstr>
      <vt:lpstr>Sorting a List using Insertion Sort </vt:lpstr>
      <vt:lpstr>Sorting a List using Insertion Sort  </vt:lpstr>
      <vt:lpstr>Sorting a List using Insertion Sort  </vt:lpstr>
      <vt:lpstr>Circular linked list: </vt:lpstr>
      <vt:lpstr>Circular linked list: </vt:lpstr>
      <vt:lpstr>Operations on circular linked list</vt:lpstr>
      <vt:lpstr>Creation and Traversal of a Circular List </vt:lpstr>
      <vt:lpstr>Circular Linked List: Creation of List </vt:lpstr>
      <vt:lpstr>Circular Linked List: Traversal of List </vt:lpstr>
      <vt:lpstr>Few Exercises to Try Out</vt:lpstr>
      <vt:lpstr>PowerPoint Presentation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378</cp:revision>
  <dcterms:created xsi:type="dcterms:W3CDTF">2016-12-06T07:31:32Z</dcterms:created>
  <dcterms:modified xsi:type="dcterms:W3CDTF">2017-03-18T18:18:46Z</dcterms:modified>
</cp:coreProperties>
</file>